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Average"/>
      <p:regular r:id="rId33"/>
    </p:embeddedFont>
    <p:embeddedFont>
      <p:font typeface="Roboto Mon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33" Type="http://schemas.openxmlformats.org/officeDocument/2006/relationships/font" Target="fonts/Average-regular.fntdata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35" Type="http://schemas.openxmlformats.org/officeDocument/2006/relationships/font" Target="fonts/RobotoMono-bold.fntdata"/><Relationship Id="rId12" Type="http://schemas.openxmlformats.org/officeDocument/2006/relationships/slide" Target="slides/slide7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1d0e6669e9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1d0e6669e9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1d0e6669e9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1d0e6669e9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d698b4fe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d698b4fe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d698b4fe9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d698b4fe9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1d40a088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1d40a088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1d40a088a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1d40a088a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1d40a088a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1d40a088a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1d40a088aa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1d40a088aa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1d40a088a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1d40a088a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1d40a088a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1d40a088a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1d0e6669e9_5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1d0e6669e9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Complete Resume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328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By:- </a:t>
            </a:r>
            <a:r>
              <a:rPr lang="en-GB"/>
              <a:t>Aravinda</a:t>
            </a:r>
            <a:r>
              <a:rPr lang="en-GB"/>
              <a:t>, Aman, Harsha, Shrihan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6"/>
          <p:cNvSpPr txBox="1"/>
          <p:nvPr>
            <p:ph type="title"/>
          </p:nvPr>
        </p:nvSpPr>
        <p:spPr>
          <a:xfrm>
            <a:off x="989675" y="354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Resume generation</a:t>
            </a:r>
            <a:endParaRPr/>
          </a:p>
        </p:txBody>
      </p:sp>
      <p:sp>
        <p:nvSpPr>
          <p:cNvPr id="302" name="Google Shape;302;p26"/>
          <p:cNvSpPr txBox="1"/>
          <p:nvPr>
            <p:ph idx="1" type="body"/>
          </p:nvPr>
        </p:nvSpPr>
        <p:spPr>
          <a:xfrm>
            <a:off x="989675" y="500050"/>
            <a:ext cx="4761000" cy="4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Model Development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Designed and implemented a pretrained </a:t>
            </a: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BART-based sequence-to-sequence model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for automated resume generation.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Preprocessed over </a:t>
            </a: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32,000 resume records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by cleaning, structuring text into key sections such as "Work Experience" and "Education."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Applied </a:t>
            </a: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text generation techniques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using parameters like </a:t>
            </a:r>
            <a:r>
              <a:rPr lang="en-GB" sz="1100">
                <a:latin typeface="Roboto Mono"/>
                <a:ea typeface="Roboto Mono"/>
                <a:cs typeface="Roboto Mono"/>
                <a:sym typeface="Roboto Mono"/>
              </a:rPr>
              <a:t>top_k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GB" sz="1100">
                <a:latin typeface="Roboto Mono"/>
                <a:ea typeface="Roboto Mono"/>
                <a:cs typeface="Roboto Mono"/>
                <a:sym typeface="Roboto Mono"/>
              </a:rPr>
              <a:t>top_p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GB" sz="1100">
                <a:latin typeface="Roboto Mono"/>
                <a:ea typeface="Roboto Mono"/>
                <a:cs typeface="Roboto Mono"/>
                <a:sym typeface="Roboto Mono"/>
              </a:rPr>
              <a:t>temperature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GB" sz="1100">
                <a:latin typeface="Roboto Mono"/>
                <a:ea typeface="Roboto Mono"/>
                <a:cs typeface="Roboto Mono"/>
                <a:sym typeface="Roboto Mono"/>
              </a:rPr>
              <a:t>repetition_penalty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to balance creativity and coherence.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Training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Conducted training using the </a:t>
            </a:r>
            <a:r>
              <a:rPr lang="en-GB" sz="1100">
                <a:latin typeface="Roboto Mono"/>
                <a:ea typeface="Roboto Mono"/>
                <a:cs typeface="Roboto Mono"/>
                <a:sym typeface="Roboto Mono"/>
              </a:rPr>
              <a:t>facebook/bart-base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model with a sequence length of 1024.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Optimized the training process with: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Gradient accumulation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 for handling larger batch sizes.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Mixed precision training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 for faster computation and reduced GPU memory usage.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Dynamic padding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 to maximize efficiency during tokenization and batching.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175" y="762550"/>
            <a:ext cx="3236774" cy="407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7"/>
          <p:cNvSpPr txBox="1"/>
          <p:nvPr>
            <p:ph idx="1" type="body"/>
          </p:nvPr>
        </p:nvSpPr>
        <p:spPr>
          <a:xfrm>
            <a:off x="1297525" y="612025"/>
            <a:ext cx="7038900" cy="4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Evaluation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Evaluated the model using </a:t>
            </a: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BLEU scores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for alignment between generated and reference resumes.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Bleu score of .7 on randomly selected 500 samples using the SacreBLEU library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Conducted manual reviews for qualitative analysis, ensuring correctness of sections like "Skills" and "Experience."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Addressed overfitting by incorporating </a:t>
            </a: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regularization techniques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such as repetition penalties and beam search.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The model demonstrates </a:t>
            </a: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decent performance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across the majority of resume types.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Successfully generates resumes with </a:t>
            </a: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structured sections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such as: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Work Experience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Education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Skills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Adjusted training parameters (e.g., </a:t>
            </a:r>
            <a:r>
              <a:rPr lang="en-GB" sz="1100">
                <a:latin typeface="Roboto Mono"/>
                <a:ea typeface="Roboto Mono"/>
                <a:cs typeface="Roboto Mono"/>
                <a:sym typeface="Roboto Mono"/>
              </a:rPr>
              <a:t>top_k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GB" sz="1100">
                <a:latin typeface="Roboto Mono"/>
                <a:ea typeface="Roboto Mono"/>
                <a:cs typeface="Roboto Mono"/>
                <a:sym typeface="Roboto Mono"/>
              </a:rPr>
              <a:t>top_p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, repetition penalty) to fine-tune performance.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7"/>
          <p:cNvSpPr txBox="1"/>
          <p:nvPr>
            <p:ph type="title"/>
          </p:nvPr>
        </p:nvSpPr>
        <p:spPr>
          <a:xfrm>
            <a:off x="1297525" y="72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Resume generation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8"/>
          <p:cNvSpPr txBox="1"/>
          <p:nvPr>
            <p:ph idx="1" type="body"/>
          </p:nvPr>
        </p:nvSpPr>
        <p:spPr>
          <a:xfrm>
            <a:off x="1297525" y="612025"/>
            <a:ext cx="7038900" cy="4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8"/>
          <p:cNvSpPr txBox="1"/>
          <p:nvPr>
            <p:ph type="title"/>
          </p:nvPr>
        </p:nvSpPr>
        <p:spPr>
          <a:xfrm>
            <a:off x="1297525" y="72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Weighted Similarity Analysis Between Resume and Job Description</a:t>
            </a:r>
            <a:endParaRPr/>
          </a:p>
        </p:txBody>
      </p:sp>
      <p:pic>
        <p:nvPicPr>
          <p:cNvPr id="316" name="Google Shape;31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100" y="1147662"/>
            <a:ext cx="3059450" cy="318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2" y="1285875"/>
            <a:ext cx="443964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9"/>
          <p:cNvSpPr txBox="1"/>
          <p:nvPr>
            <p:ph idx="1" type="body"/>
          </p:nvPr>
        </p:nvSpPr>
        <p:spPr>
          <a:xfrm>
            <a:off x="1297525" y="612025"/>
            <a:ext cx="7038900" cy="4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9"/>
          <p:cNvSpPr txBox="1"/>
          <p:nvPr>
            <p:ph type="title"/>
          </p:nvPr>
        </p:nvSpPr>
        <p:spPr>
          <a:xfrm>
            <a:off x="1297525" y="72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Ranking Resumes based on Job Description</a:t>
            </a:r>
            <a:endParaRPr/>
          </a:p>
        </p:txBody>
      </p:sp>
      <p:pic>
        <p:nvPicPr>
          <p:cNvPr id="324" name="Google Shape;32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3275" y="612025"/>
            <a:ext cx="3597451" cy="453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0"/>
          <p:cNvSpPr txBox="1"/>
          <p:nvPr>
            <p:ph idx="1" type="body"/>
          </p:nvPr>
        </p:nvSpPr>
        <p:spPr>
          <a:xfrm>
            <a:off x="1297525" y="612025"/>
            <a:ext cx="7038900" cy="4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0"/>
          <p:cNvSpPr txBox="1"/>
          <p:nvPr>
            <p:ph type="title"/>
          </p:nvPr>
        </p:nvSpPr>
        <p:spPr>
          <a:xfrm>
            <a:off x="1297525" y="72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Word Cloud for Resume and job description </a:t>
            </a:r>
            <a:endParaRPr/>
          </a:p>
        </p:txBody>
      </p:sp>
      <p:pic>
        <p:nvPicPr>
          <p:cNvPr id="331" name="Google Shape;33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6775" y="576200"/>
            <a:ext cx="3830450" cy="4567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1"/>
          <p:cNvSpPr txBox="1"/>
          <p:nvPr>
            <p:ph idx="1" type="body"/>
          </p:nvPr>
        </p:nvSpPr>
        <p:spPr>
          <a:xfrm>
            <a:off x="1297525" y="612025"/>
            <a:ext cx="7038900" cy="4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1"/>
          <p:cNvSpPr txBox="1"/>
          <p:nvPr>
            <p:ph type="title"/>
          </p:nvPr>
        </p:nvSpPr>
        <p:spPr>
          <a:xfrm>
            <a:off x="1297525" y="72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Bar chart displaying TF-IDF score of words from resume and job description </a:t>
            </a:r>
            <a:endParaRPr/>
          </a:p>
        </p:txBody>
      </p:sp>
      <p:pic>
        <p:nvPicPr>
          <p:cNvPr id="338" name="Google Shape;33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7925" y="890700"/>
            <a:ext cx="6148150" cy="425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2"/>
          <p:cNvSpPr txBox="1"/>
          <p:nvPr>
            <p:ph idx="1" type="body"/>
          </p:nvPr>
        </p:nvSpPr>
        <p:spPr>
          <a:xfrm>
            <a:off x="1297525" y="612025"/>
            <a:ext cx="7038900" cy="4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2"/>
          <p:cNvSpPr txBox="1"/>
          <p:nvPr>
            <p:ph type="title"/>
          </p:nvPr>
        </p:nvSpPr>
        <p:spPr>
          <a:xfrm>
            <a:off x="1297525" y="72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Heatmap for similarity score of skills and experience</a:t>
            </a:r>
            <a:endParaRPr/>
          </a:p>
        </p:txBody>
      </p:sp>
      <p:pic>
        <p:nvPicPr>
          <p:cNvPr id="345" name="Google Shape;34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875" y="1200025"/>
            <a:ext cx="5970601" cy="3800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3"/>
          <p:cNvSpPr txBox="1"/>
          <p:nvPr>
            <p:ph idx="1" type="body"/>
          </p:nvPr>
        </p:nvSpPr>
        <p:spPr>
          <a:xfrm>
            <a:off x="1297525" y="612025"/>
            <a:ext cx="7038900" cy="4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3"/>
          <p:cNvSpPr txBox="1"/>
          <p:nvPr>
            <p:ph type="title"/>
          </p:nvPr>
        </p:nvSpPr>
        <p:spPr>
          <a:xfrm>
            <a:off x="1297525" y="72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Venn Diagram for skills alignment</a:t>
            </a:r>
            <a:endParaRPr/>
          </a:p>
        </p:txBody>
      </p:sp>
      <p:pic>
        <p:nvPicPr>
          <p:cNvPr id="352" name="Google Shape;35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9950" y="986850"/>
            <a:ext cx="5816049" cy="415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4"/>
          <p:cNvSpPr txBox="1"/>
          <p:nvPr>
            <p:ph type="title"/>
          </p:nvPr>
        </p:nvSpPr>
        <p:spPr>
          <a:xfrm>
            <a:off x="1275100" y="1100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Scope and Conclusion</a:t>
            </a:r>
            <a:endParaRPr/>
          </a:p>
        </p:txBody>
      </p:sp>
      <p:sp>
        <p:nvSpPr>
          <p:cNvPr id="358" name="Google Shape;358;p34"/>
          <p:cNvSpPr txBox="1"/>
          <p:nvPr>
            <p:ph idx="1" type="body"/>
          </p:nvPr>
        </p:nvSpPr>
        <p:spPr>
          <a:xfrm>
            <a:off x="1207925" y="992725"/>
            <a:ext cx="7038900" cy="33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1" lang="en-GB" sz="1000">
                <a:latin typeface="Arial"/>
                <a:ea typeface="Arial"/>
                <a:cs typeface="Arial"/>
                <a:sym typeface="Arial"/>
              </a:rPr>
              <a:t>Similarity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b="1" lang="en-GB" sz="1000">
                <a:latin typeface="Arial"/>
                <a:ea typeface="Arial"/>
                <a:cs typeface="Arial"/>
                <a:sym typeface="Arial"/>
              </a:rPr>
              <a:t>Enhance Matching Algorithms</a:t>
            </a:r>
            <a:r>
              <a:rPr lang="en-GB" sz="1000">
                <a:latin typeface="Arial"/>
                <a:ea typeface="Arial"/>
                <a:cs typeface="Arial"/>
                <a:sym typeface="Arial"/>
              </a:rPr>
              <a:t>: Incorporate machine learning to dynamically adjust similarity weights based on user feedback.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1" lang="en-GB" sz="1000">
                <a:latin typeface="Arial"/>
                <a:ea typeface="Arial"/>
                <a:cs typeface="Arial"/>
                <a:sym typeface="Arial"/>
              </a:rPr>
              <a:t>Job Recommendation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b="1" lang="en-GB" sz="1000">
                <a:latin typeface="Arial"/>
                <a:ea typeface="Arial"/>
                <a:cs typeface="Arial"/>
                <a:sym typeface="Arial"/>
              </a:rPr>
              <a:t>Personalized Suggestions</a:t>
            </a:r>
            <a:r>
              <a:rPr lang="en-GB" sz="1000">
                <a:latin typeface="Arial"/>
                <a:ea typeface="Arial"/>
                <a:cs typeface="Arial"/>
                <a:sym typeface="Arial"/>
              </a:rPr>
              <a:t>: Develop a recommendation engine that tailors job listings to individual user profiles and preferences.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1" lang="en-GB" sz="1000">
                <a:latin typeface="Arial"/>
                <a:ea typeface="Arial"/>
                <a:cs typeface="Arial"/>
                <a:sym typeface="Arial"/>
              </a:rPr>
              <a:t>Resume Generator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b="1" lang="en-GB" sz="1000">
                <a:latin typeface="Arial"/>
                <a:ea typeface="Arial"/>
                <a:cs typeface="Arial"/>
                <a:sym typeface="Arial"/>
              </a:rPr>
              <a:t>Interactive Customization</a:t>
            </a:r>
            <a:r>
              <a:rPr lang="en-GB" sz="1000">
                <a:latin typeface="Arial"/>
                <a:ea typeface="Arial"/>
                <a:cs typeface="Arial"/>
                <a:sym typeface="Arial"/>
              </a:rPr>
              <a:t>: Add customizable templates and real-time preview options for more personalized resume creation.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1" lang="en-GB" sz="1000">
                <a:latin typeface="Arial"/>
                <a:ea typeface="Arial"/>
                <a:cs typeface="Arial"/>
                <a:sym typeface="Arial"/>
              </a:rPr>
              <a:t>Ranking Resume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b="1" lang="en-GB" sz="1000">
                <a:latin typeface="Arial"/>
                <a:ea typeface="Arial"/>
                <a:cs typeface="Arial"/>
                <a:sym typeface="Arial"/>
              </a:rPr>
              <a:t>Real-Time Feedback</a:t>
            </a:r>
            <a:r>
              <a:rPr lang="en-GB" sz="1000">
                <a:latin typeface="Arial"/>
                <a:ea typeface="Arial"/>
                <a:cs typeface="Arial"/>
                <a:sym typeface="Arial"/>
              </a:rPr>
              <a:t>: Implement a system that provides instant rankings and actionable feedback to improve resume alignment with job descriptions.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●"/>
            </a:pPr>
            <a:r>
              <a:rPr b="1" lang="en-GB" sz="1000">
                <a:latin typeface="Arial"/>
                <a:ea typeface="Arial"/>
                <a:cs typeface="Arial"/>
                <a:sym typeface="Arial"/>
              </a:rPr>
              <a:t>Grammar Check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○"/>
            </a:pPr>
            <a:r>
              <a:rPr b="1" lang="en-GB" sz="1000">
                <a:latin typeface="Arial"/>
                <a:ea typeface="Arial"/>
                <a:cs typeface="Arial"/>
                <a:sym typeface="Arial"/>
              </a:rPr>
              <a:t>Context-Aware Corrections</a:t>
            </a:r>
            <a:r>
              <a:rPr lang="en-GB" sz="1000">
                <a:latin typeface="Arial"/>
                <a:ea typeface="Arial"/>
                <a:cs typeface="Arial"/>
                <a:sym typeface="Arial"/>
              </a:rPr>
              <a:t>: Integrate advanced grammar and style checkers that understand the context to enhance resume professionalism.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5"/>
          <p:cNvSpPr txBox="1"/>
          <p:nvPr>
            <p:ph type="title"/>
          </p:nvPr>
        </p:nvSpPr>
        <p:spPr>
          <a:xfrm>
            <a:off x="1685675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12375" y="413650"/>
            <a:ext cx="4731000" cy="4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Objectives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275076" y="11908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Introduced an AI-Powered Platform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275076" y="1629838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Evaluate Resume Quality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275076" y="21797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Streamline Resume Parsing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275076" y="26924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Measure Similarity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275075" y="33039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Offer Job Recommendations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241848" y="386642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Analyze Skill Gaps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3163351" y="10159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Generate Resumes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3163350" y="16298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Rank Multiple Resumes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Resume Dataset: “</a:t>
            </a:r>
            <a:r>
              <a:rPr lang="en-GB" sz="1000">
                <a:solidFill>
                  <a:srgbClr val="7A7E85"/>
                </a:solidFill>
                <a:highlight>
                  <a:srgbClr val="1E1F22"/>
                </a:highlight>
                <a:latin typeface="Courier New"/>
                <a:ea typeface="Courier New"/>
                <a:cs typeface="Courier New"/>
                <a:sym typeface="Courier New"/>
              </a:rPr>
              <a:t>InferencePrince555/Resume-Dataset</a:t>
            </a:r>
            <a:r>
              <a:rPr lang="en-GB"/>
              <a:t>” Hugging Face dataset with more than 30k Resumes.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Job Description Dataset with over 1.6 million job descriptions from </a:t>
            </a:r>
            <a:r>
              <a:rPr lang="en-GB"/>
              <a:t>various</a:t>
            </a:r>
            <a:r>
              <a:rPr lang="en-GB"/>
              <a:t> job fields.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Preprocessing and Parsing</a:t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315925" y="1554438"/>
            <a:ext cx="3097200" cy="3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Pipeline for Data Extraction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4104500" y="1554450"/>
            <a:ext cx="2773200" cy="3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Pipeline for Resume And Jobscore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260" name="Google Shape;26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850" y="1927850"/>
            <a:ext cx="3158724" cy="2954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125" y="1927850"/>
            <a:ext cx="3311876" cy="291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0"/>
          <p:cNvSpPr txBox="1"/>
          <p:nvPr/>
        </p:nvSpPr>
        <p:spPr>
          <a:xfrm>
            <a:off x="7569075" y="1419450"/>
            <a:ext cx="1619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Other Preprocessing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Google Shape;263;p20"/>
          <p:cNvSpPr txBox="1"/>
          <p:nvPr/>
        </p:nvSpPr>
        <p:spPr>
          <a:xfrm>
            <a:off x="7657375" y="2186850"/>
            <a:ext cx="1104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Gemini API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BERT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1"/>
          <p:cNvSpPr txBox="1"/>
          <p:nvPr>
            <p:ph type="title"/>
          </p:nvPr>
        </p:nvSpPr>
        <p:spPr>
          <a:xfrm>
            <a:off x="1297500" y="393750"/>
            <a:ext cx="6769500" cy="6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Grammatical And Formatting check Model</a:t>
            </a:r>
            <a:endParaRPr/>
          </a:p>
        </p:txBody>
      </p:sp>
      <p:sp>
        <p:nvSpPr>
          <p:cNvPr id="269" name="Google Shape;269;p21"/>
          <p:cNvSpPr txBox="1"/>
          <p:nvPr>
            <p:ph idx="1" type="body"/>
          </p:nvPr>
        </p:nvSpPr>
        <p:spPr>
          <a:xfrm>
            <a:off x="2777575" y="1133000"/>
            <a:ext cx="2942700" cy="13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Grammar Analysis: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Spelling mistakes.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Punctuation errors.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Grammatical inconsistencies.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p21"/>
          <p:cNvSpPr txBox="1"/>
          <p:nvPr/>
        </p:nvSpPr>
        <p:spPr>
          <a:xfrm>
            <a:off x="5720275" y="1133000"/>
            <a:ext cx="32079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Formatting Validation: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Consistent font styles and sizes.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Proper alignment of bullet points.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Structured section headers for ATS compatibility.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21"/>
          <p:cNvSpPr txBox="1"/>
          <p:nvPr/>
        </p:nvSpPr>
        <p:spPr>
          <a:xfrm>
            <a:off x="4572000" y="2571750"/>
            <a:ext cx="3507900" cy="22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How It Works: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Input Parsing: Extracts text and layout from the resume.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Formatting Validation: Checks consistency and style adherence.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Char char="●"/>
            </a:pPr>
            <a:r>
              <a:rPr lang="en-GB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Feedback Generation: Provides grammar and formatting scores (out of 100) and actionable improvement suggestions.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2"/>
          <p:cNvSpPr txBox="1"/>
          <p:nvPr>
            <p:ph type="title"/>
          </p:nvPr>
        </p:nvSpPr>
        <p:spPr>
          <a:xfrm>
            <a:off x="2083725" y="47025"/>
            <a:ext cx="4720200" cy="4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Job recommendation System</a:t>
            </a:r>
            <a:endParaRPr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Parsing</a:t>
            </a:r>
            <a:endParaRPr/>
          </a:p>
        </p:txBody>
      </p:sp>
      <p:pic>
        <p:nvPicPr>
          <p:cNvPr id="277" name="Google Shape;2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1776" y="912150"/>
            <a:ext cx="6967876" cy="405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3"/>
          <p:cNvSpPr txBox="1"/>
          <p:nvPr>
            <p:ph type="title"/>
          </p:nvPr>
        </p:nvSpPr>
        <p:spPr>
          <a:xfrm>
            <a:off x="2224850" y="152875"/>
            <a:ext cx="47202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Job recommendation System</a:t>
            </a:r>
            <a:endParaRPr/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1184600" y="1097675"/>
            <a:ext cx="4469100" cy="41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Uses PyPdf to extract text </a:t>
            </a:r>
            <a:r>
              <a:rPr lang="en-GB"/>
              <a:t>from the resume.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Converts text into numerical vector representations.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Uses Word2Vec to capture semantic meanings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Multi-factor scoring mechanism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Semantic similarity score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Skill match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Work experience score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Weighted combined score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Creates a high-dimensional vector space for matching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Detailed job recommendations including: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AutoNum type="arabicPeriod"/>
            </a:pPr>
            <a:r>
              <a:rPr lang="en-GB"/>
              <a:t>Job title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AutoNum type="arabicPeriod"/>
            </a:pPr>
            <a:r>
              <a:rPr lang="en-GB"/>
              <a:t>Similarity score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AutoNum type="arabicPeriod"/>
            </a:pPr>
            <a:r>
              <a:rPr lang="en-GB"/>
              <a:t>Experience requirements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AutoNum type="arabicPeriod"/>
            </a:pPr>
            <a:r>
              <a:rPr lang="en-GB"/>
              <a:t>Qualifications match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 	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4"/>
          <p:cNvSpPr txBox="1"/>
          <p:nvPr>
            <p:ph type="title"/>
          </p:nvPr>
        </p:nvSpPr>
        <p:spPr>
          <a:xfrm>
            <a:off x="2041400" y="106375"/>
            <a:ext cx="54468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Flow chart of the entire process</a:t>
            </a:r>
            <a:endParaRPr/>
          </a:p>
        </p:txBody>
      </p:sp>
      <p:pic>
        <p:nvPicPr>
          <p:cNvPr id="289" name="Google Shape;28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5313" y="704875"/>
            <a:ext cx="2773378" cy="4133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5"/>
          <p:cNvSpPr txBox="1"/>
          <p:nvPr>
            <p:ph type="title"/>
          </p:nvPr>
        </p:nvSpPr>
        <p:spPr>
          <a:xfrm>
            <a:off x="1349775" y="117550"/>
            <a:ext cx="7038900" cy="5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Skill Gap Analysis</a:t>
            </a:r>
            <a:endParaRPr/>
          </a:p>
        </p:txBody>
      </p:sp>
      <p:sp>
        <p:nvSpPr>
          <p:cNvPr id="295" name="Google Shape;295;p25"/>
          <p:cNvSpPr txBox="1"/>
          <p:nvPr>
            <p:ph idx="1" type="body"/>
          </p:nvPr>
        </p:nvSpPr>
        <p:spPr>
          <a:xfrm>
            <a:off x="1349775" y="6842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Compares a candidate's resume with a job description to identify alignment gaps.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Provides </a:t>
            </a: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detailed feedback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on missing skills, work experience, and education.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Skills Matching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: Identifies missing skills by comparing sets of skills from the resume and job description.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Experience Alignment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: Uses NLP-based similarity scoring for work experience evaluation.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Education Analysis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: Matches educational qualifications like degrees and institutions.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spaCy (en_core_web_md)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: For natural language processing and similarity scoring.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-GB" sz="1100">
                <a:latin typeface="Arial"/>
                <a:ea typeface="Arial"/>
                <a:cs typeface="Arial"/>
                <a:sym typeface="Arial"/>
              </a:rPr>
              <a:t>JSON Parsing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: For structured data extraction from resumes and job descriptions.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2325" y="2899525"/>
            <a:ext cx="3910650" cy="189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